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4" r:id="rId4"/>
  </p:sldMasterIdLst>
  <p:notesMasterIdLst>
    <p:notesMasterId r:id="rId11"/>
  </p:notesMasterIdLst>
  <p:sldIdLst>
    <p:sldId id="256" r:id="rId5"/>
    <p:sldId id="317" r:id="rId6"/>
    <p:sldId id="319" r:id="rId7"/>
    <p:sldId id="321" r:id="rId8"/>
    <p:sldId id="322" r:id="rId9"/>
    <p:sldId id="28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574154-C696-2235-E63E-87FC26DC8FAF}" v="4" dt="2024-07-31T12:07:10.530"/>
    <p1510:client id="{D8C0B6FA-7F38-17CA-4933-BE91EE65CC29}" v="34" dt="2024-07-31T14:39:55.7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061" autoAdjust="0"/>
  </p:normalViewPr>
  <p:slideViewPr>
    <p:cSldViewPr snapToGrid="0">
      <p:cViewPr varScale="1">
        <p:scale>
          <a:sx n="86" d="100"/>
          <a:sy n="86" d="100"/>
        </p:scale>
        <p:origin x="7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1B3158-C5B3-4074-A1AD-0F47E9703082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A6FC6A-98D6-4DCF-B9F9-A16FD76C7A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538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A6FC6A-98D6-4DCF-B9F9-A16FD76C7A8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4835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A6FC6A-98D6-4DCF-B9F9-A16FD76C7A8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5610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A6FC6A-98D6-4DCF-B9F9-A16FD76C7A8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8486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A6FC6A-98D6-4DCF-B9F9-A16FD76C7A8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2937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A6FC6A-98D6-4DCF-B9F9-A16FD76C7A8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8637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9E69E-9D7D-34F5-5C33-17BA06CED6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E83A8C-6B63-CD69-9BE5-2463F8E5AA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61199C-3059-0B2A-CC6C-0D4FDD943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11/6/19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D46D9E-4B61-E408-31BB-B58FA7AB8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AA517C-9706-E170-A7AE-B3BED2505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623B0-24E9-4D59-9CDD-024E60C2F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05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B74F0-1CEF-EF64-C3B7-A6998B228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10B726-CE56-1FDD-8F8E-3B9AE4815A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282A70-7B46-611A-47EE-A5B2E8B93D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11/6/19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6ED645-89C1-C7EC-0A5A-7A966D4A3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7755A2-09F4-F786-2F29-6BA991583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623B0-24E9-4D59-9CDD-024E60C2F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298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FB03A1D-0EFA-B957-162E-5136E2B106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23E024-E0BC-9845-1807-4C2214C9D4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B7DAFB-AAFA-4BBB-0197-DB3CA117F0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11/6/19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867715-A91B-7A27-03D0-EF1DCACED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2C0811-3732-E68B-0287-6270A657F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623B0-24E9-4D59-9CDD-024E60C2F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620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64F60-CFB2-D4B1-B653-F4F672018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EADCC6-784E-AC9A-333E-D439ADF940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08C942-0E8B-7EC5-D850-C567BC183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11/6/19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71C7E9-9B33-8074-BD22-8541B10AE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248138-AB04-1823-1F76-57A1C053A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623B0-24E9-4D59-9CDD-024E60C2F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321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A369E-EB1C-4CE0-9656-E3106B8409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CEBC62-E773-9BCC-9DA6-C1A59015E0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C9128A-8E3E-E641-AD1E-592361859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11/6/19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36DA02-A8F8-719D-25E2-611025AF3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C1D88F-6B1F-60D0-A373-FC94BEE6C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623B0-24E9-4D59-9CDD-024E60C2F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949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E5327-E9A1-CDA6-F886-DDCE03621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FAA613-F58E-A926-277B-7CD60471D1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FC8BF8-A398-687D-427F-F37B5ED084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C2BDC2-13A7-CEAA-CB6F-F6ADC677D3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11/6/19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28FBBF-C37D-04B8-D4AA-35AF298F5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033BF4-412B-FD66-28B2-65590E84D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623B0-24E9-4D59-9CDD-024E60C2F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979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C09903-7B41-A3B2-0769-134D3E9DD2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E11E21-ED54-EF63-3E53-B42FB3B23C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0D9DD0-A87E-F738-9B88-20B9D951F8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5E6A191-9C1F-1117-6413-3DE9A8760C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905350-6A0B-DFDE-6318-DE05EB0347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0DCE30-5B9A-0468-0020-013C75619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11/6/19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CEF8DFF-7965-052F-2271-A54A319C5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 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0BA2913-082D-4D92-BF68-EBA779105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623B0-24E9-4D59-9CDD-024E60C2F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579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C7C46-A45C-181F-0E8E-31CE99235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006A149-CEE5-734C-4ED6-EDD5C2ABC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11/6/19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148576-23E2-E16D-533E-89ECC3747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4624CA-EA3F-F418-97FF-39D5C168C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623B0-24E9-4D59-9CDD-024E60C2F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697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96DEA8-BD56-528C-F808-4B71A9B51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11/6/19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2F5533-03D4-14B9-B54F-CE6176B32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848775-764B-CFFB-3CE2-335119417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623B0-24E9-4D59-9CDD-024E60C2F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311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4369D-3393-7FE1-C63D-EDAC454C8F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EAF11A-C2E0-5C1D-AC10-72B0A03D21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A051E3-9BB4-1992-D14B-2716DE5426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05A579-221B-42C0-45C4-7E257C7636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11/6/19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87574D-E7B4-1C13-0B9D-3B071CA2F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85AA63-545B-DFCE-704B-F846C0B6F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623B0-24E9-4D59-9CDD-024E60C2F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636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3F2B64-CD2E-893A-046C-9674B8AF97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0F164F2-35A7-F03C-2B31-3E01DB77E1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855077-88D8-668A-3921-ABAA15B45D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6038EF-09C9-46E8-F9F4-1E486AED9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11/6/19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5B5A6-207B-4B10-8EE5-F1BF0DEAF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E77258-39EC-3655-4A68-01644E45B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623B0-24E9-4D59-9CDD-024E60C2F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839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1F4F766-EDF7-6D5C-7433-A177D3987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A622ED-7687-02D9-81AB-D0EDDBA922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A5CCCA-4021-BECF-BA67-AD8D7CC3F5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11/6/19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40B4CF-3386-2BA9-6CA7-6A12D27936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722FC4-3049-122F-ADFC-A94BF58468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69623B0-24E9-4D59-9CDD-024E60C2F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936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4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err="1"/>
              <a:t>Prevalidation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3593633"/>
            <a:ext cx="7766936" cy="1096899"/>
          </a:xfrm>
        </p:spPr>
        <p:txBody>
          <a:bodyPr/>
          <a:lstStyle/>
          <a:p>
            <a:r>
              <a:rPr lang="en-US">
                <a:solidFill>
                  <a:schemeClr val="accent1">
                    <a:lumMod val="50000"/>
                  </a:schemeClr>
                </a:solidFill>
              </a:rPr>
              <a:t>Overview</a:t>
            </a:r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61" y="2404534"/>
            <a:ext cx="1405018" cy="140501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9520" y="2404534"/>
            <a:ext cx="1427914" cy="142670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04820" y="5837477"/>
            <a:ext cx="3128211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Presented By:</a:t>
            </a:r>
          </a:p>
          <a:p>
            <a:r>
              <a:rPr lang="en-US" dirty="0">
                <a:solidFill>
                  <a:schemeClr val="tx2"/>
                </a:solidFill>
              </a:rPr>
              <a:t>Laura Holstein</a:t>
            </a:r>
          </a:p>
          <a:p>
            <a:r>
              <a:rPr lang="en-US" dirty="0">
                <a:solidFill>
                  <a:schemeClr val="tx2"/>
                </a:solidFill>
              </a:rPr>
              <a:t>October 2024</a:t>
            </a:r>
          </a:p>
        </p:txBody>
      </p:sp>
    </p:spTree>
    <p:extLst>
      <p:ext uri="{BB962C8B-B14F-4D97-AF65-F5344CB8AC3E}">
        <p14:creationId xmlns:p14="http://schemas.microsoft.com/office/powerpoint/2010/main" val="1449626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1405018" y="1497783"/>
            <a:ext cx="8255818" cy="5270765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200"/>
              <a:t>Public Law 103-335 section 8137, commonly referred to as the “Grassley Amendment”, requires the matching of disbursements to a corresponding obligation in the official accounting records before a payment is made </a:t>
            </a:r>
          </a:p>
          <a:p>
            <a:pPr marL="0" indent="0">
              <a:buNone/>
            </a:pPr>
            <a:endParaRPr lang="en-US" sz="2200"/>
          </a:p>
          <a:p>
            <a:pPr>
              <a:buFont typeface="Wingdings" panose="05000000000000000000" pitchFamily="2" charset="2"/>
              <a:buChar char="Ø"/>
            </a:pPr>
            <a:r>
              <a:rPr lang="en-US" sz="2200"/>
              <a:t>Elimination of Unmatched Disbursements is a mid-tier system that was developed by DFAS to automate the prevalidation process for contractor/vendor invoices by establishing a conduit between entitlement and accounting systems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200"/>
          </a:p>
          <a:p>
            <a:pPr>
              <a:buFont typeface="Wingdings" panose="05000000000000000000" pitchFamily="2" charset="2"/>
              <a:buChar char="Ø"/>
            </a:pPr>
            <a:r>
              <a:rPr lang="en-US" sz="2200"/>
              <a:t>Accounting records are maintained by the services and agencies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200"/>
          </a:p>
          <a:p>
            <a:endParaRPr lang="en-US" sz="220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405018" y="92765"/>
            <a:ext cx="7950726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err="1"/>
              <a:t>Prevalidation</a:t>
            </a:r>
            <a:r>
              <a:rPr lang="en-US"/>
              <a:t> Defined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3066" y="21689"/>
            <a:ext cx="1427914" cy="142670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99213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689"/>
            <a:ext cx="1405018" cy="1405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1875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05018" y="1497783"/>
            <a:ext cx="8305800" cy="505936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/>
              <a:t>MOCAS research, invoice recoding, balancing</a:t>
            </a:r>
          </a:p>
          <a:p>
            <a:endParaRPr lang="en-US" sz="2400"/>
          </a:p>
          <a:p>
            <a:r>
              <a:rPr lang="en-US" sz="2400"/>
              <a:t>Accounting Station approval authority on behalf of military services</a:t>
            </a:r>
          </a:p>
          <a:p>
            <a:endParaRPr lang="en-US" sz="2400"/>
          </a:p>
          <a:p>
            <a:r>
              <a:rPr lang="en-US" sz="2400"/>
              <a:t>Average of 25,000 thousand lines cycling through EUD each day</a:t>
            </a:r>
          </a:p>
          <a:p>
            <a:pPr lvl="1"/>
            <a:r>
              <a:rPr lang="en-US" sz="2000"/>
              <a:t>Average of 6K in denied status to be researched/worked</a:t>
            </a:r>
          </a:p>
          <a:p>
            <a:pPr lvl="1"/>
            <a:r>
              <a:rPr lang="en-US" sz="2000"/>
              <a:t>85% systemic first pass approval rate</a:t>
            </a:r>
          </a:p>
          <a:p>
            <a:pPr marL="0" indent="0">
              <a:buNone/>
            </a:pPr>
            <a:endParaRPr lang="en-US" sz="240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405018" y="92765"/>
            <a:ext cx="7950726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err="1"/>
              <a:t>Prevalidation</a:t>
            </a:r>
            <a:r>
              <a:rPr lang="en-US"/>
              <a:t> Duties and Inventory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3066" y="21689"/>
            <a:ext cx="1427914" cy="142670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99213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689"/>
            <a:ext cx="1405018" cy="1405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8752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roup 91"/>
          <p:cNvGrpSpPr/>
          <p:nvPr/>
        </p:nvGrpSpPr>
        <p:grpSpPr>
          <a:xfrm>
            <a:off x="1405018" y="1497783"/>
            <a:ext cx="7665493" cy="4807438"/>
            <a:chOff x="-2667000" y="1061435"/>
            <a:chExt cx="7665493" cy="4807438"/>
          </a:xfrm>
        </p:grpSpPr>
        <p:sp>
          <p:nvSpPr>
            <p:cNvPr id="2" name="Rounded Rectangle 1"/>
            <p:cNvSpPr/>
            <p:nvPr/>
          </p:nvSpPr>
          <p:spPr>
            <a:xfrm>
              <a:off x="-2667000" y="1061435"/>
              <a:ext cx="7665493" cy="4807438"/>
            </a:xfrm>
            <a:prstGeom prst="round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914400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grpSp>
          <p:nvGrpSpPr>
            <p:cNvPr id="91" name="Group 90"/>
            <p:cNvGrpSpPr/>
            <p:nvPr/>
          </p:nvGrpSpPr>
          <p:grpSpPr>
            <a:xfrm>
              <a:off x="-2362200" y="1325662"/>
              <a:ext cx="6934200" cy="4262884"/>
              <a:chOff x="-2362200" y="1325662"/>
              <a:chExt cx="6934200" cy="4262884"/>
            </a:xfrm>
          </p:grpSpPr>
          <p:cxnSp>
            <p:nvCxnSpPr>
              <p:cNvPr id="33" name="Straight Arrow Connector 32"/>
              <p:cNvCxnSpPr>
                <a:stCxn id="64" idx="3"/>
              </p:cNvCxnSpPr>
              <p:nvPr/>
            </p:nvCxnSpPr>
            <p:spPr>
              <a:xfrm flipV="1">
                <a:off x="-304800" y="3276600"/>
                <a:ext cx="1056647" cy="1071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Arrow Connector 34"/>
              <p:cNvCxnSpPr/>
              <p:nvPr/>
            </p:nvCxnSpPr>
            <p:spPr>
              <a:xfrm flipH="1">
                <a:off x="-304800" y="3528360"/>
                <a:ext cx="1056647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Elbow Connector 39"/>
              <p:cNvCxnSpPr>
                <a:stCxn id="43" idx="3"/>
                <a:endCxn id="51" idx="1"/>
              </p:cNvCxnSpPr>
              <p:nvPr/>
            </p:nvCxnSpPr>
            <p:spPr>
              <a:xfrm flipV="1">
                <a:off x="1981200" y="1833567"/>
                <a:ext cx="1209193" cy="1591601"/>
              </a:xfrm>
              <a:prstGeom prst="bentConnector3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Elbow Connector 62"/>
              <p:cNvCxnSpPr/>
              <p:nvPr/>
            </p:nvCxnSpPr>
            <p:spPr>
              <a:xfrm flipV="1">
                <a:off x="1993412" y="3425168"/>
                <a:ext cx="1191439" cy="3832"/>
              </a:xfrm>
              <a:prstGeom prst="bentConnector3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Elbow Connector 65"/>
              <p:cNvCxnSpPr>
                <a:endCxn id="57" idx="1"/>
              </p:cNvCxnSpPr>
              <p:nvPr/>
            </p:nvCxnSpPr>
            <p:spPr>
              <a:xfrm rot="16200000" flipH="1">
                <a:off x="2223900" y="3788733"/>
                <a:ext cx="1341236" cy="614110"/>
              </a:xfrm>
              <a:prstGeom prst="bentConnector2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Arrow Connector 82"/>
              <p:cNvCxnSpPr>
                <a:endCxn id="43" idx="3"/>
              </p:cNvCxnSpPr>
              <p:nvPr/>
            </p:nvCxnSpPr>
            <p:spPr>
              <a:xfrm flipH="1">
                <a:off x="1981200" y="3425168"/>
                <a:ext cx="578978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90" name="Group 89"/>
              <p:cNvGrpSpPr/>
              <p:nvPr/>
            </p:nvGrpSpPr>
            <p:grpSpPr>
              <a:xfrm>
                <a:off x="-2362200" y="1325662"/>
                <a:ext cx="6934200" cy="4262884"/>
                <a:chOff x="-2362200" y="1325662"/>
                <a:chExt cx="6934200" cy="4262884"/>
              </a:xfrm>
            </p:grpSpPr>
            <p:sp>
              <p:nvSpPr>
                <p:cNvPr id="43" name="Rectangle 42"/>
                <p:cNvSpPr/>
                <p:nvPr/>
              </p:nvSpPr>
              <p:spPr>
                <a:xfrm>
                  <a:off x="751847" y="2835364"/>
                  <a:ext cx="1229353" cy="1179608"/>
                </a:xfrm>
                <a:prstGeom prst="rect">
                  <a:avLst/>
                </a:prstGeom>
              </p:spPr>
              <p:style>
                <a:lnRef idx="0">
                  <a:schemeClr val="accent4"/>
                </a:lnRef>
                <a:fillRef idx="3">
                  <a:schemeClr val="accent4"/>
                </a:fillRef>
                <a:effectRef idx="3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b"/>
                <a:lstStyle/>
                <a:p>
                  <a:pPr algn="r" defTabSz="914400">
                    <a:defRPr/>
                  </a:pPr>
                  <a:r>
                    <a:rPr lang="en-US" sz="1600">
                      <a:solidFill>
                        <a:prstClr val="white"/>
                      </a:solidFill>
                      <a:latin typeface="Calibri"/>
                    </a:rPr>
                    <a:t>EUD System</a:t>
                  </a:r>
                </a:p>
              </p:txBody>
            </p:sp>
            <p:pic>
              <p:nvPicPr>
                <p:cNvPr id="44" name="Picture 43"/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993939" y="2955583"/>
                  <a:ext cx="788886" cy="788886"/>
                </a:xfrm>
                <a:prstGeom prst="rect">
                  <a:avLst/>
                </a:prstGeom>
              </p:spPr>
            </p:pic>
            <p:sp>
              <p:nvSpPr>
                <p:cNvPr id="49" name="Rectangle 48"/>
                <p:cNvSpPr/>
                <p:nvPr/>
              </p:nvSpPr>
              <p:spPr>
                <a:xfrm>
                  <a:off x="3190393" y="1325662"/>
                  <a:ext cx="1370427" cy="1330045"/>
                </a:xfrm>
                <a:prstGeom prst="rect">
                  <a:avLst/>
                </a:prstGeom>
              </p:spPr>
              <p:style>
                <a:lnRef idx="0">
                  <a:schemeClr val="accent4"/>
                </a:lnRef>
                <a:fillRef idx="3">
                  <a:schemeClr val="accent4"/>
                </a:fillRef>
                <a:effectRef idx="3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b"/>
                <a:lstStyle/>
                <a:p>
                  <a:pPr algn="r" defTabSz="914400">
                    <a:defRPr/>
                  </a:pPr>
                  <a:r>
                    <a:rPr lang="en-US" sz="1600">
                      <a:solidFill>
                        <a:prstClr val="white"/>
                      </a:solidFill>
                      <a:latin typeface="Calibri"/>
                    </a:rPr>
                    <a:t>Air Force GAFS</a:t>
                  </a:r>
                </a:p>
              </p:txBody>
            </p:sp>
            <p:pic>
              <p:nvPicPr>
                <p:cNvPr id="51" name="Picture 50"/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190393" y="1441452"/>
                  <a:ext cx="1138745" cy="784230"/>
                </a:xfrm>
                <a:prstGeom prst="rect">
                  <a:avLst/>
                </a:prstGeom>
              </p:spPr>
            </p:pic>
            <p:sp>
              <p:nvSpPr>
                <p:cNvPr id="55" name="Rectangle 54"/>
                <p:cNvSpPr/>
                <p:nvPr/>
              </p:nvSpPr>
              <p:spPr>
                <a:xfrm>
                  <a:off x="3201573" y="4258501"/>
                  <a:ext cx="1370427" cy="1330045"/>
                </a:xfrm>
                <a:prstGeom prst="rect">
                  <a:avLst/>
                </a:prstGeom>
              </p:spPr>
              <p:style>
                <a:lnRef idx="0">
                  <a:schemeClr val="accent4"/>
                </a:lnRef>
                <a:fillRef idx="3">
                  <a:schemeClr val="accent4"/>
                </a:fillRef>
                <a:effectRef idx="3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b"/>
                <a:lstStyle/>
                <a:p>
                  <a:pPr algn="r" defTabSz="914400">
                    <a:defRPr/>
                  </a:pPr>
                  <a:r>
                    <a:rPr lang="en-US" sz="1600">
                      <a:solidFill>
                        <a:prstClr val="white"/>
                      </a:solidFill>
                      <a:latin typeface="Calibri"/>
                    </a:rPr>
                    <a:t>Army </a:t>
                  </a:r>
                </a:p>
                <a:p>
                  <a:pPr algn="r" defTabSz="914400">
                    <a:defRPr/>
                  </a:pPr>
                  <a:r>
                    <a:rPr lang="en-US" sz="1600">
                      <a:solidFill>
                        <a:prstClr val="white"/>
                      </a:solidFill>
                      <a:latin typeface="Calibri"/>
                    </a:rPr>
                    <a:t>GFEBS</a:t>
                  </a:r>
                </a:p>
              </p:txBody>
            </p:sp>
            <p:pic>
              <p:nvPicPr>
                <p:cNvPr id="57" name="Picture 56"/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201573" y="4374291"/>
                  <a:ext cx="1138745" cy="784230"/>
                </a:xfrm>
                <a:prstGeom prst="rect">
                  <a:avLst/>
                </a:prstGeom>
              </p:spPr>
            </p:pic>
            <p:sp>
              <p:nvSpPr>
                <p:cNvPr id="58" name="Rectangle 57"/>
                <p:cNvSpPr/>
                <p:nvPr/>
              </p:nvSpPr>
              <p:spPr>
                <a:xfrm>
                  <a:off x="3188503" y="2771497"/>
                  <a:ext cx="1370427" cy="1330045"/>
                </a:xfrm>
                <a:prstGeom prst="rect">
                  <a:avLst/>
                </a:prstGeom>
              </p:spPr>
              <p:style>
                <a:lnRef idx="0">
                  <a:schemeClr val="accent4"/>
                </a:lnRef>
                <a:fillRef idx="3">
                  <a:schemeClr val="accent4"/>
                </a:fillRef>
                <a:effectRef idx="3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b"/>
                <a:lstStyle/>
                <a:p>
                  <a:pPr algn="r" defTabSz="914400">
                    <a:defRPr/>
                  </a:pPr>
                  <a:r>
                    <a:rPr lang="en-US" sz="1600">
                      <a:solidFill>
                        <a:prstClr val="white"/>
                      </a:solidFill>
                      <a:latin typeface="Calibri"/>
                    </a:rPr>
                    <a:t>Air Force DEAMS</a:t>
                  </a:r>
                </a:p>
              </p:txBody>
            </p:sp>
            <p:pic>
              <p:nvPicPr>
                <p:cNvPr id="60" name="Picture 59"/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188503" y="2887287"/>
                  <a:ext cx="1138745" cy="784230"/>
                </a:xfrm>
                <a:prstGeom prst="rect">
                  <a:avLst/>
                </a:prstGeom>
              </p:spPr>
            </p:pic>
            <p:sp>
              <p:nvSpPr>
                <p:cNvPr id="64" name="Rectangle 63"/>
                <p:cNvSpPr/>
                <p:nvPr/>
              </p:nvSpPr>
              <p:spPr>
                <a:xfrm>
                  <a:off x="-2362200" y="1708139"/>
                  <a:ext cx="2057400" cy="3158341"/>
                </a:xfrm>
                <a:prstGeom prst="rect">
                  <a:avLst/>
                </a:prstGeom>
              </p:spPr>
              <p:style>
                <a:lnRef idx="0">
                  <a:schemeClr val="accent4"/>
                </a:lnRef>
                <a:fillRef idx="3">
                  <a:schemeClr val="accent4"/>
                </a:fillRef>
                <a:effectRef idx="3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b"/>
                <a:lstStyle/>
                <a:p>
                  <a:pPr algn="r" defTabSz="914400">
                    <a:defRPr/>
                  </a:pPr>
                  <a:r>
                    <a:rPr lang="en-US" sz="1600">
                      <a:solidFill>
                        <a:prstClr val="white"/>
                      </a:solidFill>
                      <a:latin typeface="Calibri"/>
                    </a:rPr>
                    <a:t>MOCAS</a:t>
                  </a:r>
                </a:p>
              </p:txBody>
            </p:sp>
            <p:pic>
              <p:nvPicPr>
                <p:cNvPr id="29" name="Picture 28"/>
                <p:cNvPicPr>
                  <a:picLocks noChangeAspect="1"/>
                </p:cNvPicPr>
                <p:nvPr/>
              </p:nvPicPr>
              <p:blipFill>
                <a:blip r:embed="rId5" cstate="print">
                  <a:lum bright="70000" contrast="-70000"/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-1906224" y="1997895"/>
                  <a:ext cx="1097880" cy="1097880"/>
                </a:xfrm>
                <a:prstGeom prst="rect">
                  <a:avLst/>
                </a:prstGeom>
              </p:spPr>
            </p:pic>
            <p:sp>
              <p:nvSpPr>
                <p:cNvPr id="30" name="TextBox 29"/>
                <p:cNvSpPr txBox="1"/>
                <p:nvPr/>
              </p:nvSpPr>
              <p:spPr>
                <a:xfrm>
                  <a:off x="-2341413" y="3168017"/>
                  <a:ext cx="2055756" cy="120032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defTabSz="914400">
                    <a:defRPr/>
                  </a:pPr>
                  <a:r>
                    <a:rPr lang="en-US" b="1">
                      <a:solidFill>
                        <a:prstClr val="white"/>
                      </a:solidFill>
                      <a:latin typeface="Calibri"/>
                    </a:rPr>
                    <a:t>CLIN 0001:  $225</a:t>
                  </a:r>
                </a:p>
                <a:p>
                  <a:pPr marL="228600" defTabSz="914400">
                    <a:defRPr/>
                  </a:pPr>
                  <a:r>
                    <a:rPr lang="en-US" b="1">
                      <a:solidFill>
                        <a:prstClr val="white"/>
                      </a:solidFill>
                      <a:latin typeface="Calibri"/>
                    </a:rPr>
                    <a:t>AA (GAFS): $100 </a:t>
                  </a:r>
                </a:p>
                <a:p>
                  <a:pPr marL="228600" defTabSz="914400">
                    <a:defRPr/>
                  </a:pPr>
                  <a:r>
                    <a:rPr lang="en-US" b="1">
                      <a:solidFill>
                        <a:prstClr val="white"/>
                      </a:solidFill>
                      <a:latin typeface="Calibri"/>
                    </a:rPr>
                    <a:t>AB (DEAMS): $50</a:t>
                  </a:r>
                </a:p>
                <a:p>
                  <a:pPr marL="228600" defTabSz="914400">
                    <a:defRPr/>
                  </a:pPr>
                  <a:r>
                    <a:rPr lang="en-US" b="1">
                      <a:solidFill>
                        <a:prstClr val="white"/>
                      </a:solidFill>
                      <a:latin typeface="Calibri"/>
                    </a:rPr>
                    <a:t>AC (GFEBS): $75</a:t>
                  </a:r>
                </a:p>
              </p:txBody>
            </p:sp>
            <p:sp>
              <p:nvSpPr>
                <p:cNvPr id="70" name="TextBox 69"/>
                <p:cNvSpPr txBox="1"/>
                <p:nvPr/>
              </p:nvSpPr>
              <p:spPr>
                <a:xfrm>
                  <a:off x="2590146" y="3062606"/>
                  <a:ext cx="535724" cy="369332"/>
                </a:xfrm>
                <a:prstGeom prst="rect">
                  <a:avLst/>
                </a:prstGeom>
                <a:noFill/>
                <a:ln w="19050"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pPr defTabSz="914400">
                    <a:defRPr/>
                  </a:pPr>
                  <a:r>
                    <a:rPr lang="en-US">
                      <a:solidFill>
                        <a:prstClr val="black"/>
                      </a:solidFill>
                      <a:latin typeface="Calibri"/>
                    </a:rPr>
                    <a:t>$50</a:t>
                  </a:r>
                </a:p>
              </p:txBody>
            </p:sp>
            <p:sp>
              <p:nvSpPr>
                <p:cNvPr id="85" name="TextBox 84"/>
                <p:cNvSpPr txBox="1"/>
                <p:nvPr/>
              </p:nvSpPr>
              <p:spPr>
                <a:xfrm>
                  <a:off x="2598132" y="4424320"/>
                  <a:ext cx="53572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defTabSz="914400">
                    <a:defRPr/>
                  </a:pPr>
                  <a:r>
                    <a:rPr lang="en-US">
                      <a:solidFill>
                        <a:prstClr val="black"/>
                      </a:solidFill>
                      <a:latin typeface="Calibri"/>
                    </a:rPr>
                    <a:t>$75</a:t>
                  </a:r>
                </a:p>
              </p:txBody>
            </p:sp>
            <p:sp>
              <p:nvSpPr>
                <p:cNvPr id="87" name="TextBox 86"/>
                <p:cNvSpPr txBox="1"/>
                <p:nvPr/>
              </p:nvSpPr>
              <p:spPr>
                <a:xfrm>
                  <a:off x="2555482" y="1507093"/>
                  <a:ext cx="65274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defTabSz="914400">
                    <a:defRPr/>
                  </a:pPr>
                  <a:r>
                    <a:rPr lang="en-US">
                      <a:solidFill>
                        <a:prstClr val="black"/>
                      </a:solidFill>
                      <a:latin typeface="Calibri"/>
                    </a:rPr>
                    <a:t>$100</a:t>
                  </a:r>
                </a:p>
              </p:txBody>
            </p:sp>
            <p:sp>
              <p:nvSpPr>
                <p:cNvPr id="88" name="TextBox 87"/>
                <p:cNvSpPr txBox="1"/>
                <p:nvPr/>
              </p:nvSpPr>
              <p:spPr>
                <a:xfrm>
                  <a:off x="-282005" y="2876034"/>
                  <a:ext cx="944297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defTabSz="914400">
                    <a:defRPr/>
                  </a:pPr>
                  <a:r>
                    <a:rPr lang="en-US">
                      <a:solidFill>
                        <a:prstClr val="black"/>
                      </a:solidFill>
                      <a:latin typeface="Calibri"/>
                    </a:rPr>
                    <a:t>Request</a:t>
                  </a:r>
                </a:p>
              </p:txBody>
            </p:sp>
            <p:sp>
              <p:nvSpPr>
                <p:cNvPr id="89" name="TextBox 88"/>
                <p:cNvSpPr txBox="1"/>
                <p:nvPr/>
              </p:nvSpPr>
              <p:spPr>
                <a:xfrm>
                  <a:off x="-294542" y="3540293"/>
                  <a:ext cx="1050288" cy="64633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defTabSz="914400">
                    <a:defRPr/>
                  </a:pPr>
                  <a:r>
                    <a:rPr lang="en-US">
                      <a:solidFill>
                        <a:prstClr val="black"/>
                      </a:solidFill>
                      <a:latin typeface="Calibri"/>
                    </a:rPr>
                    <a:t>Approval</a:t>
                  </a:r>
                </a:p>
                <a:p>
                  <a:pPr defTabSz="914400">
                    <a:defRPr/>
                  </a:pPr>
                  <a:r>
                    <a:rPr lang="en-US">
                      <a:solidFill>
                        <a:prstClr val="black"/>
                      </a:solidFill>
                      <a:latin typeface="Calibri"/>
                    </a:rPr>
                    <a:t>(All lines)</a:t>
                  </a:r>
                </a:p>
              </p:txBody>
            </p:sp>
          </p:grpSp>
        </p:grpSp>
      </p:grpSp>
      <p:sp>
        <p:nvSpPr>
          <p:cNvPr id="69" name="Title 1"/>
          <p:cNvSpPr txBox="1">
            <a:spLocks/>
          </p:cNvSpPr>
          <p:nvPr/>
        </p:nvSpPr>
        <p:spPr>
          <a:xfrm>
            <a:off x="1405018" y="92765"/>
            <a:ext cx="7950726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/>
              <a:t>High-Level MOCAS Processing</a:t>
            </a:r>
          </a:p>
        </p:txBody>
      </p:sp>
      <p:pic>
        <p:nvPicPr>
          <p:cNvPr id="71" name="Picture 7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3066" y="21689"/>
            <a:ext cx="1427914" cy="1426707"/>
          </a:xfrm>
          <a:prstGeom prst="rect">
            <a:avLst/>
          </a:prstGeom>
        </p:spPr>
      </p:pic>
      <p:pic>
        <p:nvPicPr>
          <p:cNvPr id="72" name="Picture 71"/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99213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689"/>
            <a:ext cx="1405018" cy="1405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9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1405018" y="1497783"/>
            <a:ext cx="8382000" cy="50593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3800" dirty="0"/>
              <a:t>CAV Reporting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800" dirty="0"/>
              <a:t>Obligation of Contracts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800" dirty="0"/>
              <a:t>Frequently Modified Contracts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800" dirty="0"/>
              <a:t>Contracts that Realign already invoiced amounts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800" dirty="0"/>
              <a:t>Number of lines on an invoice</a:t>
            </a:r>
          </a:p>
          <a:p>
            <a:endParaRPr lang="en-US" sz="4000" dirty="0"/>
          </a:p>
          <a:p>
            <a:endParaRPr lang="en-US" sz="4000" dirty="0"/>
          </a:p>
          <a:p>
            <a:endParaRPr lang="en-US" sz="4000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defTabSz="914400">
              <a:defRPr/>
            </a:pPr>
            <a:r>
              <a:rPr lang="en-US" sz="80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08/2022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405018" y="92765"/>
            <a:ext cx="7950726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dirty="0"/>
              <a:t>How Can You Help!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3066" y="21689"/>
            <a:ext cx="1427914" cy="14267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99213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689"/>
            <a:ext cx="1405018" cy="1405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67685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3353" y="2736574"/>
            <a:ext cx="8596668" cy="1320800"/>
          </a:xfrm>
        </p:spPr>
        <p:txBody>
          <a:bodyPr anchor="ctr">
            <a:noAutofit/>
          </a:bodyPr>
          <a:lstStyle/>
          <a:p>
            <a:pPr algn="ctr"/>
            <a:r>
              <a:rPr lang="en-US" b="1">
                <a:solidFill>
                  <a:srgbClr val="1621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623B0-24E9-4D59-9CDD-024E60C2FA7D}" type="slidenum">
              <a:rPr lang="en-US" smtClean="0"/>
              <a:t>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3066" y="21689"/>
            <a:ext cx="1427914" cy="142670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689"/>
            <a:ext cx="1405018" cy="1405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66590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C991B314282346A0AA9ADF3472887E" ma:contentTypeVersion="6" ma:contentTypeDescription="Create a new document." ma:contentTypeScope="" ma:versionID="5d99294230a6e0474a5d5ca39cd8b90d">
  <xsd:schema xmlns:xsd="http://www.w3.org/2001/XMLSchema" xmlns:xs="http://www.w3.org/2001/XMLSchema" xmlns:p="http://schemas.microsoft.com/office/2006/metadata/properties" xmlns:ns2="3fe1f0f1-03b7-47c2-a08b-9f63e09826fe" xmlns:ns3="5841f538-20b5-42d5-80f2-8e9dc260045f" targetNamespace="http://schemas.microsoft.com/office/2006/metadata/properties" ma:root="true" ma:fieldsID="b6cb428a71f02070b274ad5651cfe6a4" ns2:_="" ns3:_="">
    <xsd:import namespace="3fe1f0f1-03b7-47c2-a08b-9f63e09826fe"/>
    <xsd:import namespace="5841f538-20b5-42d5-80f2-8e9dc260045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e1f0f1-03b7-47c2-a08b-9f63e09826f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41f538-20b5-42d5-80f2-8e9dc260045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45D3012-D041-4115-8814-EF1FFEC10CC5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457E463E-98B0-48DE-8547-45512BECD471}">
  <ds:schemaRefs>
    <ds:schemaRef ds:uri="3fe1f0f1-03b7-47c2-a08b-9f63e09826fe"/>
    <ds:schemaRef ds:uri="5841f538-20b5-42d5-80f2-8e9dc260045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BA632CB0-B55A-451A-9CBE-3D39F21B552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221</Words>
  <Application>Microsoft Office PowerPoint</Application>
  <PresentationFormat>Widescreen</PresentationFormat>
  <Paragraphs>58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Aptos</vt:lpstr>
      <vt:lpstr>Aptos Display</vt:lpstr>
      <vt:lpstr>Arial</vt:lpstr>
      <vt:lpstr>Calibri</vt:lpstr>
      <vt:lpstr>Wingdings</vt:lpstr>
      <vt:lpstr>Office Theme</vt:lpstr>
      <vt:lpstr>Prevalidation</vt:lpstr>
      <vt:lpstr>PowerPoint Presentation</vt:lpstr>
      <vt:lpstr>PowerPoint Presentation</vt:lpstr>
      <vt:lpstr>PowerPoint Presentation</vt:lpstr>
      <vt:lpstr>PowerPoint Presentation</vt:lpstr>
      <vt:lpstr>Questions?</vt:lpstr>
    </vt:vector>
  </TitlesOfParts>
  <Company>Department of Defense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MOCAS  Accounts Payable</dc:title>
  <dc:creator>Kidd, Ryan M CIV DCMA HQ (USA)</dc:creator>
  <cp:lastModifiedBy>Crawford, Melissa A CIV DFAS JAL (USA)</cp:lastModifiedBy>
  <cp:revision>7</cp:revision>
  <dcterms:created xsi:type="dcterms:W3CDTF">2023-01-18T18:25:16Z</dcterms:created>
  <dcterms:modified xsi:type="dcterms:W3CDTF">2024-10-08T13:35:39Z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0x010100F2C991B314282346A0AA9ADF3472887E</vt:lpwstr>
  </property>
</Properties>
</file>